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19"/>
  </p:notesMasterIdLst>
  <p:handoutMasterIdLst>
    <p:handoutMasterId r:id="rId20"/>
  </p:handoutMasterIdLst>
  <p:sldIdLst>
    <p:sldId id="256" r:id="rId3"/>
    <p:sldId id="713" r:id="rId4"/>
    <p:sldId id="715" r:id="rId5"/>
    <p:sldId id="716" r:id="rId6"/>
    <p:sldId id="717" r:id="rId7"/>
    <p:sldId id="719" r:id="rId8"/>
    <p:sldId id="721" r:id="rId9"/>
    <p:sldId id="722" r:id="rId10"/>
    <p:sldId id="723" r:id="rId11"/>
    <p:sldId id="724" r:id="rId12"/>
    <p:sldId id="726" r:id="rId13"/>
    <p:sldId id="728" r:id="rId14"/>
    <p:sldId id="729" r:id="rId15"/>
    <p:sldId id="730" r:id="rId16"/>
    <p:sldId id="731" r:id="rId17"/>
    <p:sldId id="732" r:id="rId18"/>
  </p:sldIdLst>
  <p:sldSz cx="9144000" cy="6858000" type="screen4x3"/>
  <p:notesSz cx="6796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C13"/>
    <a:srgbClr val="003366"/>
    <a:srgbClr val="FFFFFF"/>
    <a:srgbClr val="000066"/>
    <a:srgbClr val="FF0000"/>
    <a:srgbClr val="006666"/>
    <a:srgbClr val="D66424"/>
    <a:srgbClr val="FFCC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9130" autoAdjust="0"/>
  </p:normalViewPr>
  <p:slideViewPr>
    <p:cSldViewPr>
      <p:cViewPr varScale="1">
        <p:scale>
          <a:sx n="63" d="100"/>
          <a:sy n="63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168"/>
    </p:cViewPr>
  </p:sorterViewPr>
  <p:notesViewPr>
    <p:cSldViewPr>
      <p:cViewPr varScale="1">
        <p:scale>
          <a:sx n="38" d="100"/>
          <a:sy n="38" d="100"/>
        </p:scale>
        <p:origin x="-2251" y="-86"/>
      </p:cViewPr>
      <p:guideLst>
        <p:guide orient="horz" pos="3126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45909808396985E-2"/>
          <c:y val="3.3847983790679513E-2"/>
          <c:w val="0.93801652892561771"/>
          <c:h val="0.84693877551020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кв</c:v>
                </c:pt>
              </c:strCache>
            </c:strRef>
          </c:tx>
          <c:spPr>
            <a:solidFill>
              <a:srgbClr val="008080">
                <a:alpha val="18000"/>
              </a:srgbClr>
            </a:solidFill>
            <a:ln w="11287">
              <a:noFill/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4432</c:v>
                </c:pt>
                <c:pt idx="1">
                  <c:v>5201</c:v>
                </c:pt>
                <c:pt idx="2">
                  <c:v>5584</c:v>
                </c:pt>
                <c:pt idx="3">
                  <c:v>5231</c:v>
                </c:pt>
                <c:pt idx="4">
                  <c:v>5802</c:v>
                </c:pt>
                <c:pt idx="5">
                  <c:v>6146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1229448"/>
        <c:axId val="159701696"/>
      </c:barChart>
      <c:catAx>
        <c:axId val="161229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22">
            <a:solidFill>
              <a:srgbClr val="000000">
                <a:alpha val="9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711" b="0" i="0" u="none" strike="noStrike" baseline="0">
                <a:solidFill>
                  <a:schemeClr val="bg1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970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701696"/>
        <c:scaling>
          <c:orientation val="minMax"/>
          <c:min val="3000"/>
        </c:scaling>
        <c:delete val="1"/>
        <c:axPos val="l"/>
        <c:numFmt formatCode="#,##0" sourceLinked="1"/>
        <c:majorTickMark val="out"/>
        <c:minorTickMark val="none"/>
        <c:tickLblPos val="none"/>
        <c:crossAx val="161229448"/>
        <c:crosses val="autoZero"/>
        <c:crossBetween val="between"/>
        <c:majorUnit val="250"/>
        <c:minorUnit val="250"/>
      </c:valAx>
      <c:spPr>
        <a:noFill/>
        <a:ln w="225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04147874613345E-3"/>
          <c:y val="9.7457732877729908E-2"/>
          <c:w val="0.78468899521531099"/>
          <c:h val="0.792372881355930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Нефть сырая</c:v>
                </c:pt>
              </c:strCache>
            </c:strRef>
          </c:tx>
          <c:spPr>
            <a:solidFill>
              <a:srgbClr val="FFFF99">
                <a:alpha val="34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2"/>
                <c:pt idx="0">
                  <c:v>52.67</c:v>
                </c:pt>
                <c:pt idx="1">
                  <c:v>52.78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Дизельное топливо </c:v>
                </c:pt>
              </c:strCache>
            </c:strRef>
          </c:tx>
          <c:spPr>
            <a:solidFill>
              <a:srgbClr val="FFCC99">
                <a:alpha val="34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2"/>
                <c:pt idx="0">
                  <c:v>10.49</c:v>
                </c:pt>
                <c:pt idx="1">
                  <c:v>9.74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Мазут</c:v>
                </c:pt>
              </c:strCache>
            </c:strRef>
          </c:tx>
          <c:spPr>
            <a:solidFill>
              <a:srgbClr val="FFCC00">
                <a:alpha val="28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2"/>
                <c:pt idx="0">
                  <c:v>12.77</c:v>
                </c:pt>
                <c:pt idx="1">
                  <c:v>13.38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Другие нефтепродукты</c:v>
                </c:pt>
              </c:strCache>
            </c:strRef>
          </c:tx>
          <c:spPr>
            <a:solidFill>
              <a:srgbClr val="FF6600">
                <a:alpha val="27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2"/>
                <c:pt idx="0">
                  <c:v>4.3199999999999985</c:v>
                </c:pt>
                <c:pt idx="1">
                  <c:v>4.1399999999999997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Газ природный</c:v>
                </c:pt>
              </c:strCache>
            </c:strRef>
          </c:tx>
          <c:spPr>
            <a:solidFill>
              <a:srgbClr val="FF9900">
                <a:alpha val="27000"/>
              </a:srgbClr>
            </a:solidFill>
            <a:ln w="3175">
              <a:noFill/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2"/>
                <c:pt idx="0">
                  <c:v>17.77</c:v>
                </c:pt>
                <c:pt idx="1">
                  <c:v>17.97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3175">
              <a:solidFill>
                <a:srgbClr val="000000">
                  <a:alpha val="16000"/>
                </a:srgbClr>
              </a:solidFill>
              <a:prstDash val="sysDash"/>
            </a:ln>
          </c:spPr>
        </c:serLines>
        <c:axId val="204411384"/>
        <c:axId val="204404328"/>
      </c:barChart>
      <c:catAx>
        <c:axId val="20441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>
                <a:alpha val="9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bg1">
                    <a:lumMod val="8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4404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404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04411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67169263416535E-2"/>
          <c:y val="4.0996889277729182E-2"/>
          <c:w val="0.88712871287128714"/>
          <c:h val="0.7551867219917005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2010</c:v>
                </c:pt>
              </c:strCache>
            </c:strRef>
          </c:tx>
          <c:spPr>
            <a:ln w="30357">
              <a:solidFill>
                <a:srgbClr val="0000FF">
                  <a:alpha val="29000"/>
                </a:srgbClr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FF">
                  <a:alpha val="29000"/>
                </a:srgbClr>
              </a:solidFill>
              <a:ln>
                <a:solidFill>
                  <a:srgbClr val="003366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fév</c:v>
                </c:pt>
                <c:pt idx="2">
                  <c:v>mars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août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23.8</c:v>
                </c:pt>
                <c:pt idx="1">
                  <c:v>21.9</c:v>
                </c:pt>
                <c:pt idx="2">
                  <c:v>23.86</c:v>
                </c:pt>
                <c:pt idx="3">
                  <c:v>22.419999999999987</c:v>
                </c:pt>
                <c:pt idx="4">
                  <c:v>23.1</c:v>
                </c:pt>
                <c:pt idx="5">
                  <c:v>22.8</c:v>
                </c:pt>
                <c:pt idx="6">
                  <c:v>23.1</c:v>
                </c:pt>
                <c:pt idx="7">
                  <c:v>25.3</c:v>
                </c:pt>
                <c:pt idx="8">
                  <c:v>27.1</c:v>
                </c:pt>
                <c:pt idx="9">
                  <c:v>27.5</c:v>
                </c:pt>
                <c:pt idx="10">
                  <c:v>29.2</c:v>
                </c:pt>
                <c:pt idx="11">
                  <c:v>30.830000000000005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2011</c:v>
                </c:pt>
              </c:strCache>
            </c:strRef>
          </c:tx>
          <c:spPr>
            <a:ln w="30357">
              <a:solidFill>
                <a:srgbClr val="C0504D">
                  <a:lumMod val="75000"/>
                  <a:alpha val="27000"/>
                </a:srgbClr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C0504D">
                  <a:lumMod val="75000"/>
                  <a:alpha val="28000"/>
                </a:srgb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fév</c:v>
                </c:pt>
                <c:pt idx="2">
                  <c:v>mars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août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27.9</c:v>
                </c:pt>
                <c:pt idx="1">
                  <c:v>25.8</c:v>
                </c:pt>
                <c:pt idx="2">
                  <c:v>26.5</c:v>
                </c:pt>
                <c:pt idx="3">
                  <c:v>23.4</c:v>
                </c:pt>
                <c:pt idx="4">
                  <c:v>24.6</c:v>
                </c:pt>
                <c:pt idx="5">
                  <c:v>23.7</c:v>
                </c:pt>
                <c:pt idx="6">
                  <c:v>23.8</c:v>
                </c:pt>
                <c:pt idx="7">
                  <c:v>24.5</c:v>
                </c:pt>
                <c:pt idx="8">
                  <c:v>25.1</c:v>
                </c:pt>
                <c:pt idx="9">
                  <c:v>28</c:v>
                </c:pt>
                <c:pt idx="10">
                  <c:v>29.6</c:v>
                </c:pt>
                <c:pt idx="11">
                  <c:v>30.6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2012</c:v>
                </c:pt>
              </c:strCache>
            </c:strRef>
          </c:tx>
          <c:spPr>
            <a:ln w="30357">
              <a:solidFill>
                <a:srgbClr val="FF0000">
                  <a:alpha val="28000"/>
                </a:srgbClr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0000">
                  <a:alpha val="28000"/>
                </a:srgbClr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fév</c:v>
                </c:pt>
                <c:pt idx="2">
                  <c:v>mars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août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28.8</c:v>
                </c:pt>
                <c:pt idx="1">
                  <c:v>27.8</c:v>
                </c:pt>
                <c:pt idx="2">
                  <c:v>28.6</c:v>
                </c:pt>
                <c:pt idx="3">
                  <c:v>26.4</c:v>
                </c:pt>
                <c:pt idx="4">
                  <c:v>25.3</c:v>
                </c:pt>
                <c:pt idx="5">
                  <c:v>24.1</c:v>
                </c:pt>
                <c:pt idx="6">
                  <c:v>25.8</c:v>
                </c:pt>
                <c:pt idx="7">
                  <c:v>27.2</c:v>
                </c:pt>
                <c:pt idx="8">
                  <c:v>28.3</c:v>
                </c:pt>
                <c:pt idx="9">
                  <c:v>29.9</c:v>
                </c:pt>
                <c:pt idx="10">
                  <c:v>28.2</c:v>
                </c:pt>
                <c:pt idx="11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530">
              <a:solidFill>
                <a:srgbClr val="C0C0C0">
                  <a:alpha val="35000"/>
                </a:srgbClr>
              </a:solidFill>
              <a:prstDash val="sysDash"/>
            </a:ln>
          </c:spPr>
        </c:dropLines>
        <c:marker val="1"/>
        <c:smooth val="0"/>
        <c:axId val="204410208"/>
        <c:axId val="204410600"/>
      </c:lineChart>
      <c:catAx>
        <c:axId val="2044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30">
            <a:solidFill>
              <a:srgbClr val="000000">
                <a:alpha val="9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637" b="0" i="0" u="none" strike="noStrike" baseline="0">
                <a:solidFill>
                  <a:schemeClr val="bg1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4410600"/>
        <c:crossesAt val="20"/>
        <c:auto val="1"/>
        <c:lblAlgn val="ctr"/>
        <c:lblOffset val="100"/>
        <c:tickLblSkip val="1"/>
        <c:tickMarkSkip val="1"/>
        <c:noMultiLvlLbl val="0"/>
      </c:catAx>
      <c:valAx>
        <c:axId val="204410600"/>
        <c:scaling>
          <c:orientation val="minMax"/>
          <c:max val="32"/>
          <c:min val="20"/>
        </c:scaling>
        <c:delete val="1"/>
        <c:axPos val="l"/>
        <c:majorGridlines>
          <c:spPr>
            <a:ln w="2530">
              <a:solidFill>
                <a:srgbClr val="969696">
                  <a:alpha val="22000"/>
                </a:srgb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204410208"/>
        <c:crosses val="autoZero"/>
        <c:crossBetween val="between"/>
        <c:majorUnit val="3"/>
        <c:minorUnit val="3"/>
      </c:valAx>
      <c:spPr>
        <a:noFill/>
        <a:ln w="2530">
          <a:solidFill>
            <a:srgbClr val="000000">
              <a:alpha val="9000"/>
            </a:srgbClr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</c:legendEntry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CBBBB06-B172-4EF0-AF4F-129D3EB8B8BB}" type="datetimeFigureOut">
              <a:rPr lang="ru-RU"/>
              <a:pPr>
                <a:defRPr/>
              </a:pPr>
              <a:t>31.07.2019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257D127-6861-42C0-8F7C-C39CB2C1B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181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4B3A6D4-2AAF-4608-8965-AB5B17C2642B}" type="datetimeFigureOut">
              <a:rPr lang="ru-RU"/>
              <a:pPr>
                <a:defRPr/>
              </a:pPr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71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E106FFA-9537-4AA7-B952-12578220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5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695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5806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79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7120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6714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458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5351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795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92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7337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748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803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3484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4915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356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1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65D4-6F82-42E3-855E-ABD1A0FF31AA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447F-60C9-4A04-9480-FFA26479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2920-D9E0-4F1B-8E1E-3445D825FA32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9E85-76FC-4339-AF72-0163D87D1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5A69-A76A-43DA-95E5-AC377EF8A012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5E56-D904-41CF-8B9B-D1448316A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BBB66E-7C3A-41F4-B236-7EF5F6AD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10EC-AFD5-4C81-80E5-28E363CF7AD8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8D94-89A0-41DD-9AC1-C6137603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0A41-24D3-4932-8DE7-847D7864CABA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1B14-6EAF-4940-8BFC-9E286453E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B38E-8826-4150-B931-5EE4A173188E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01AD-A95B-4C4A-972E-2FD257EA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3AD5-2DE9-4FF8-952F-192C30CB59DE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BCF3-802C-4C37-B44C-0737C59D1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9CE4-D16C-426B-8058-716F4C3681D2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9B58-D5D1-4168-9775-E12C9391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25C5-B9D2-4FFA-8701-59F7656A8B36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D3AE-8BF4-4C17-994F-032F6BDE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4E13-5D33-4B7C-9171-EAC6D3DD71AD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1A3A-0204-48F3-A43B-7649D454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107-D44A-4A92-B380-CAB3A3B8F9EE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46B7-2005-46F5-8A46-70682003E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A72A4F-81ED-4561-9A8C-495EB89A7E69}" type="datetime1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EA340-E92F-4435-859F-95B306B3F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84C2E0-AFE0-4041-8798-EE2375339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sconsul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50179" name="Заголовок 1"/>
          <p:cNvSpPr>
            <a:spLocks noGrp="1"/>
          </p:cNvSpPr>
          <p:nvPr>
            <p:ph type="ctrTitle"/>
          </p:nvPr>
        </p:nvSpPr>
        <p:spPr>
          <a:xfrm>
            <a:off x="2590800" y="5562600"/>
            <a:ext cx="7162800" cy="6858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254061"/>
                </a:solidFill>
              </a:rPr>
              <a:t>Курс</a:t>
            </a:r>
            <a:r>
              <a:rPr lang="en-US" sz="2800" b="1" dirty="0" smtClean="0">
                <a:solidFill>
                  <a:srgbClr val="254061"/>
                </a:solidFill>
              </a:rPr>
              <a:t> </a:t>
            </a:r>
            <a:r>
              <a:rPr lang="ru-RU" sz="2800" b="1" dirty="0" smtClean="0">
                <a:solidFill>
                  <a:srgbClr val="254061"/>
                </a:solidFill>
              </a:rPr>
              <a:t>лекций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50186" name="AutoShape 34"/>
          <p:cNvSpPr>
            <a:spLocks noChangeArrowheads="1"/>
          </p:cNvSpPr>
          <p:nvPr/>
        </p:nvSpPr>
        <p:spPr bwMode="auto">
          <a:xfrm>
            <a:off x="1828800" y="4419600"/>
            <a:ext cx="7315200" cy="1143000"/>
          </a:xfrm>
          <a:prstGeom prst="roundRect">
            <a:avLst>
              <a:gd name="adj" fmla="val 16667"/>
            </a:avLst>
          </a:prstGeom>
          <a:solidFill>
            <a:srgbClr val="C0C0C0">
              <a:alpha val="4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50187" name="Text Box 35"/>
          <p:cNvSpPr txBox="1">
            <a:spLocks noChangeArrowheads="1"/>
          </p:cNvSpPr>
          <p:nvPr/>
        </p:nvSpPr>
        <p:spPr bwMode="auto">
          <a:xfrm>
            <a:off x="1905000" y="4572000"/>
            <a:ext cx="6934200" cy="87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dirty="0" smtClean="0">
                <a:solidFill>
                  <a:srgbClr val="254061"/>
                </a:solidFill>
                <a:latin typeface="+mj-lt"/>
                <a:ea typeface="+mj-ea"/>
                <a:cs typeface="+mj-cs"/>
              </a:rPr>
              <a:t>Особенности российского топливно-энергетического комплекса</a:t>
            </a:r>
            <a:endParaRPr lang="ru-RU" sz="3200" dirty="0">
              <a:solidFill>
                <a:srgbClr val="25406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zink-tz.ru/typo3temp/pics/neftedobycha_aca7516eb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gazeta.a42.ru/images/lenta/18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384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Лекции французский\news101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33400"/>
            <a:ext cx="3505200" cy="18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rabota.sibindustry.ru/UserPersonalFolder/58890/produkt.jpg"/>
          <p:cNvPicPr/>
          <p:nvPr/>
        </p:nvPicPr>
        <p:blipFill>
          <a:blip r:embed="rId3" cstate="print">
            <a:lum bright="58000" contrast="-67000"/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9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6096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11. Современное состояние угольной отрасли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95400"/>
            <a:ext cx="807720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Место России среди стран мира по запасам угля и объемам его добычи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Текущие тенденции на российском рынке угля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добычи, стратегические цели,  проекты в угольной отрасли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экспорта угля из России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Структура и объемы поставки российских углей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Структура и направления экспорта российского угля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Проблемы в области экспорта угля</a:t>
            </a:r>
          </a:p>
          <a:p>
            <a:pPr marL="180975" lvl="8" indent="-180975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производства и экспорта угля различными российскими компаниями-производителями угля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delanounas.ru/i/y/w/YW9sZ20ucnUvaW1hZ2VzL25lZnQyLmpwZz9fX2lkPTE4MDc1.jpg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10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5334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12. Нефтеперерабатывающая отрасль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143000"/>
            <a:ext cx="8153400" cy="522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Проблемы и перспективы развития российской нефтеперерабатывающей отрасли</a:t>
            </a: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Мощности российских нефтеперерабатывающих предприятий, динамика объемов переработки нефти в России</a:t>
            </a: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переработки нефти различными нефтеперерабатывающими заводами</a:t>
            </a:r>
            <a:endParaRPr lang="en-US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Глубина переработки нефти различных заводов</a:t>
            </a: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Динамика объемов производства основных видов нефтепродуктов</a:t>
            </a: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и структура экспорта нефтепродуктов. Стратегические планы России в области производства и экспорта нефтепродуктов</a:t>
            </a: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Проекты различных нефтеперерабатывающих заводов</a:t>
            </a:r>
          </a:p>
          <a:p>
            <a:pPr marL="180975" lvl="8" indent="-180975">
              <a:lnSpc>
                <a:spcPts val="20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2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Налоговая политика в области нефтеперерабатывающей отрасли России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kemerovo.fas.gov.ru/sites/kemerovo.f.isfb.ru/files/images/20120111141357.jpg"/>
          <p:cNvPicPr/>
          <p:nvPr/>
        </p:nvPicPr>
        <p:blipFill>
          <a:blip r:embed="rId3" cstate="print">
            <a:lum bright="56000" contrast="-74000"/>
          </a:blip>
          <a:srcRect/>
          <a:stretch>
            <a:fillRect/>
          </a:stretch>
        </p:blipFill>
        <p:spPr bwMode="auto">
          <a:xfrm>
            <a:off x="1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11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6858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13. Современное состояние электроэнергетического комплекса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19200"/>
            <a:ext cx="8305800" cy="521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текущей структуры российской электроэнергетики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Строительство электросетей и подстанций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производства и потребления электроэнергии в различных областях России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Структура производства электроэнергии в России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Текущие тенденции и проблемы электроэнергетики России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Компании, образовавшиеся после реформирования Единой энергетической системы России и российские компании, работающие в настоящее время в области генерации, сбыта электроэнергии, в области управления магистральными и региональными электросетями, в области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энергоремонтных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энергосервисных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 и инжиниринговых услуг в России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деятельности компаний в вышеперечисленных секторах электроэнергетического комплекса России, состав основных акционеров этих компаний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international-issues.org/wp/images/2010/07/energy_conference.jpg"/>
          <p:cNvPicPr/>
          <p:nvPr/>
        </p:nvPicPr>
        <p:blipFill>
          <a:blip r:embed="rId3" cstate="print">
            <a:lum bright="72000" contrast="-77000"/>
          </a:blip>
          <a:srcRect/>
          <a:stretch>
            <a:fillRect/>
          </a:stretch>
        </p:blipFill>
        <p:spPr bwMode="auto">
          <a:xfrm>
            <a:off x="1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12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6858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14. Цены на нефть, газ, нефтепродукты, уголь, электроэнергию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371600"/>
            <a:ext cx="8077200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и динамика цен нефти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Brent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Urals</a:t>
            </a: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и динамика цен на российский газ на мировых рынках, внутренних цен на газ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и динамика оптовых и розничных цен на бензин различных марок, дизельное топливо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Цены на уголь различных марок, различных производителей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Цены на покупку электроэнергии на оптовом рынке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rosfin.ru/p/img26694.jpg"/>
          <p:cNvPicPr/>
          <p:nvPr/>
        </p:nvPicPr>
        <p:blipFill>
          <a:blip r:embed="rId3" cstate="print">
            <a:lum bright="58000" contrast="-66000"/>
          </a:blip>
          <a:srcRect/>
          <a:stretch>
            <a:fillRect/>
          </a:stretch>
        </p:blipFill>
        <p:spPr bwMode="auto">
          <a:xfrm>
            <a:off x="0" y="381000"/>
            <a:ext cx="91439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12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7620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15. Реализующиеся и планируемые проекты в области добычи нефти и в области строительства нефтепроводов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752600"/>
            <a:ext cx="8077200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различных проектов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Масштабы проектов 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Сроки реализации проектов</a:t>
            </a:r>
          </a:p>
          <a:p>
            <a:pPr marL="180975" lvl="8" indent="-180975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0975" lvl="8" indent="-180975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Участники проектов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img0.liveinternet.ru/images/attach/c/6/91/110/91110586_large_foto_1_6.jpg"/>
          <p:cNvPicPr/>
          <p:nvPr/>
        </p:nvPicPr>
        <p:blipFill>
          <a:blip r:embed="rId3" cstate="print">
            <a:lum bright="67000" contrast="-79000"/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13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7620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16. Реализующиеся и планируемые проекты в области добычи газа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95400"/>
            <a:ext cx="80772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различных проектов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Масштабы проектов 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Сроки реализации проектов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Участники проектов</a:t>
            </a:r>
            <a:endParaRPr lang="fr-FR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gray">
          <a:xfrm>
            <a:off x="457200" y="2507645"/>
            <a:ext cx="8305800" cy="7620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17. Реализующиеся и планируемые проекты в области транспортировки газа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345845"/>
            <a:ext cx="8077200" cy="107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различных проектов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Масштабы проектов 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Сроки реализации проектов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Участники проектов</a:t>
            </a:r>
            <a:endParaRPr lang="fr-FR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457200" y="4488845"/>
            <a:ext cx="8305800" cy="7620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18. Проекты в области энергосбережения в ТЭКе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5327045"/>
            <a:ext cx="8077200" cy="107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различных проектов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Масштабы проектов 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Сроки реализации проектов</a:t>
            </a:r>
          </a:p>
          <a:p>
            <a:pPr marL="180975" lvl="8" indent="-180975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Участники проектов</a:t>
            </a:r>
            <a:endParaRPr lang="fr-FR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800" y="457200"/>
            <a:ext cx="8353425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Цены текстов лекций, варианты прослушивания лекций, а также дополнительная информация указаны на сайте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http://ensconsult.com/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Приглашаем на лекции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905000" y="5200471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Телефон: </a:t>
            </a:r>
            <a:r>
              <a:rPr lang="ru-RU" b="1" dirty="0" smtClean="0"/>
              <a:t>+</a:t>
            </a:r>
            <a:r>
              <a:rPr lang="ru-RU" b="1" dirty="0"/>
              <a:t>7 </a:t>
            </a:r>
            <a:r>
              <a:rPr lang="ru-RU" b="1" dirty="0" smtClean="0"/>
              <a:t>(</a:t>
            </a:r>
            <a:r>
              <a:rPr lang="en-US" b="1" dirty="0" smtClean="0"/>
              <a:t>916</a:t>
            </a:r>
            <a:r>
              <a:rPr lang="ru-RU" b="1" dirty="0" smtClean="0"/>
              <a:t>) </a:t>
            </a:r>
            <a:r>
              <a:rPr lang="en-US" b="1" dirty="0" smtClean="0"/>
              <a:t>132</a:t>
            </a:r>
            <a:r>
              <a:rPr lang="ru-RU" b="1" dirty="0" smtClean="0"/>
              <a:t>-</a:t>
            </a:r>
            <a:r>
              <a:rPr lang="en-US" b="1" dirty="0" smtClean="0"/>
              <a:t>61</a:t>
            </a:r>
            <a:r>
              <a:rPr lang="ru-RU" b="1" dirty="0" smtClean="0"/>
              <a:t>-</a:t>
            </a:r>
            <a:r>
              <a:rPr lang="en-US" b="1" dirty="0" smtClean="0"/>
              <a:t>43</a:t>
            </a:r>
            <a:endParaRPr lang="ru-RU" b="1" dirty="0"/>
          </a:p>
          <a:p>
            <a:pPr algn="ctr"/>
            <a:r>
              <a:rPr lang="fr-FR" dirty="0" err="1" smtClean="0"/>
              <a:t>Skype</a:t>
            </a:r>
            <a:r>
              <a:rPr lang="fr-FR" dirty="0" smtClean="0"/>
              <a:t>: </a:t>
            </a:r>
            <a:r>
              <a:rPr lang="fr-FR" dirty="0" err="1" smtClean="0"/>
              <a:t>inspankov</a:t>
            </a:r>
            <a:endParaRPr lang="en-US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http://ensconsult.com/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energysconsult@gmail.ru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810000" y="2057400"/>
            <a:ext cx="48783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Лекции на русском, французском и английском языках читают специалисты, проработавшие долгое время в российских нефтяных, газовых, угольных, электроэнергетических компаниях, в области исследований рынков, а также в российских университетах, специализирующихся на проблемах российского топливно-энергетического комплекса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9" name="Рисунок 8" descr="http://energysectorconsult.com/wp-content/uploads/2013/11/3D-Russkaya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244712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neftegaz.ru/images/mirovie%20zapasi%20nefti3.jpg"/>
          <p:cNvPicPr/>
          <p:nvPr/>
        </p:nvPicPr>
        <p:blipFill>
          <a:blip r:embed="rId3" cstate="print">
            <a:lum bright="63000" contrast="-77000"/>
          </a:blip>
          <a:srcRect/>
          <a:stretch>
            <a:fillRect/>
          </a:stretch>
        </p:blipFill>
        <p:spPr bwMode="auto">
          <a:xfrm>
            <a:off x="0" y="381000"/>
            <a:ext cx="91440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1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6096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1. Топливно-энергетические ресурсы и их использование в отраслях ТЭК</a:t>
            </a:r>
            <a:endParaRPr lang="ru-RU" sz="24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gray">
          <a:xfrm>
            <a:off x="457200" y="2286000"/>
            <a:ext cx="8305800" cy="6858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2. Мировые топливно-энергетические ресурсы, Россия на мировом рынке энергоресурсов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29718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Международная классификация углеводородного сырья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Энергетические единицы, международные значения энергетических эквивалентов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Мировые запасы ископаемых топливно-энергетических ресурсов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Позиции России на мировых рынках нефти, газа, угля, атомной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электрогенерации</a:t>
            </a: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 и обогащения урана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400" y="1066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Распределение энергоресурсов в обществе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Классификации топливно-энергетических ресурсов по условиям воспроизводства и по технологическим особенностям получения энергии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Классификация, принятая Министерством природных ресурсов  и экологии РФ</a:t>
            </a:r>
            <a:r>
              <a:rPr lang="fr-FR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endParaRPr lang="ru-RU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gray">
          <a:xfrm>
            <a:off x="457200" y="4724400"/>
            <a:ext cx="8305800" cy="4572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3. Роль ТЭКа в экономике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5181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Доля ТЭКа в общем объеме промышленной продукции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Доля ТЭКа в доходной части федерального бюджета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Доля ТЭКа в общем объеме экспорта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Прогнозы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66000" contrast="-78000"/>
          </a:blip>
          <a:srcRect/>
          <a:stretch>
            <a:fillRect/>
          </a:stretch>
        </p:blipFill>
        <p:spPr bwMode="auto">
          <a:xfrm>
            <a:off x="0" y="381000"/>
            <a:ext cx="91439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2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381000" y="457200"/>
            <a:ext cx="8305800" cy="6858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4. Добыча нефти, нефтепродуктов, газа, угля в России. Компании-производители. Прогнозы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152400" y="3886200"/>
          <a:ext cx="3165084" cy="191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200400" y="1676400"/>
          <a:ext cx="2991291" cy="168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953000" y="3962400"/>
          <a:ext cx="3581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" y="16002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Динамика объемов производства, производственные мощности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Компании-производители и их объемы производства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Прогнозы в нефтяной, газовой, угольной и нефтеперерабатывающей промышленности России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Сравнительная динамика производства энергоресурсов в России в млн. т нефтяного эквивалента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geography.su/atlas/item/f00/s00/z0000000/pic/map157.jpg"/>
          <p:cNvPicPr/>
          <p:nvPr/>
        </p:nvPicPr>
        <p:blipFill>
          <a:blip r:embed="rId3" cstate="print">
            <a:lum bright="63000" contrast="-77000"/>
          </a:blip>
          <a:srcRect/>
          <a:stretch>
            <a:fillRect/>
          </a:stretch>
        </p:blipFill>
        <p:spPr bwMode="auto">
          <a:xfrm>
            <a:off x="0" y="381000"/>
            <a:ext cx="91439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2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381000" y="457200"/>
            <a:ext cx="8305800" cy="9144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5. Энергетическая стратегия России на период до 2035 года. Основные ориентиры развития энергетического сектора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6764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Задачи и временные рамки основных этапов Энергетической стратегии России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Намеченные объемы производства и потребления энергоресурсов на каждом этапе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Энергостратегии</a:t>
            </a: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Прогнозный топливно-энергетический баланс России, прогноз динамики структуры потребления первичных топливно-энергетических ресурсов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vnigni.ru/about/structure/otdelenie_1/otdel_2/Karta4.jpg"/>
          <p:cNvPicPr/>
          <p:nvPr/>
        </p:nvPicPr>
        <p:blipFill>
          <a:blip r:embed="rId3" cstate="print">
            <a:lum bright="34000" contrast="-51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3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381000" y="457200"/>
            <a:ext cx="8305800" cy="3810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6. Государственное регулирование ТЭКа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914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Формы и методы государственного регулирования ТЭКа России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Функции и задачи Минэнерго по управлению отраслями ТЭКа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Функции и задачи Министерства природных ресурсов и экологии РФ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основных специальных режимов налогообложения, применяемых в ТЭКе России</a:t>
            </a:r>
            <a:endParaRPr lang="fr-FR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0" y="48006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4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257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Налогообложение в отраслях ТЭКа,  описание основных налогов, сборов, пошлин, применяемых в ТЭКе России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http://img3.sibnovosti.ru/pictures/0171/0464/ministr_energetiki_ukrainy_edet_v_moskvu_trebovat_snizheniya_tsen_na_gaz_thumb_fed_photo.jpg"/>
          <p:cNvPicPr/>
          <p:nvPr/>
        </p:nvPicPr>
        <p:blipFill>
          <a:blip r:embed="rId3" cstate="print">
            <a:lum bright="79000" contrast="-76000"/>
          </a:blip>
          <a:srcRect/>
          <a:stretch>
            <a:fillRect/>
          </a:stretch>
        </p:blipFill>
        <p:spPr bwMode="auto">
          <a:xfrm>
            <a:off x="1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5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381000" y="457200"/>
            <a:ext cx="8305800" cy="5334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7. Деятельность иностранных компаний в ТЭКе России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400" y="4038600"/>
            <a:ext cx="990600" cy="769441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iNopec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4038600"/>
            <a:ext cx="990600" cy="80021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</a:t>
            </a:r>
          </a:p>
          <a:p>
            <a:pPr algn="ctr"/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4724400"/>
            <a:ext cx="1143000" cy="76944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Chevron</a:t>
            </a:r>
          </a:p>
          <a:p>
            <a:pPr algn="ctr"/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724400"/>
            <a:ext cx="1371600" cy="67710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ConocoPhillips</a:t>
            </a: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3352800"/>
            <a:ext cx="1752600" cy="40011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69E98"/>
                </a:solidFill>
              </a:rPr>
              <a:t>ExxonMobil</a:t>
            </a:r>
            <a:endParaRPr lang="ru-RU" sz="2000" dirty="0">
              <a:solidFill>
                <a:srgbClr val="E69E9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3352800"/>
            <a:ext cx="1752600" cy="40011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Weatherford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3352800"/>
            <a:ext cx="1752600" cy="40011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Statoil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828800"/>
            <a:ext cx="990600" cy="80021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rgbClr val="F9A985"/>
                </a:solidFill>
              </a:rPr>
              <a:t>Shell</a:t>
            </a: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1828800"/>
            <a:ext cx="990600" cy="80021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ONGC</a:t>
            </a: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5600" y="1447800"/>
            <a:ext cx="838200" cy="80021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BP</a:t>
            </a: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0" y="1447800"/>
            <a:ext cx="838200" cy="80021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ENI</a:t>
            </a: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3716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Описание направлений деятельности иностранных компаний в России</a:t>
            </a:r>
          </a:p>
          <a:p>
            <a:pPr marL="182563" indent="-182563"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Размеры присутствия различных французских, голландских, британских, китайских, американских, индийских, итальянских, норвежских, японских, немецких компаний в ТЭКе России</a:t>
            </a:r>
            <a:endParaRPr lang="fr-FR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zink-tz.ru/typo3temp/pics/neftedobycha_aca7516ebf.jpg"/>
          <p:cNvPicPr/>
          <p:nvPr/>
        </p:nvPicPr>
        <p:blipFill>
          <a:blip r:embed="rId3" cstate="print">
            <a:lum bright="64000" contrast="-84000"/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6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381000" y="457200"/>
            <a:ext cx="8305800" cy="5334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8. Современное состояние нефтяной отрасли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295400"/>
            <a:ext cx="830580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Современное состояние мирового рынка нефти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Место России среди стран мира по объемам запасов нефти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Место России среди стран мира по объемам добычи нефти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Текущая ситуация на российском рынке нефти (положительные и отрицательные тенденции)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Стратегические цели развития нефтяного комплекса России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Экспорт нефти, структура экспорта нефти, доходы России от экспорта нефти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Последние изменения, произошедшие в деятельности российских нефтяных компаний</a:t>
            </a:r>
          </a:p>
          <a:p>
            <a:pPr>
              <a:lnSpc>
                <a:spcPts val="2200"/>
              </a:lnSpc>
              <a:defRPr/>
            </a:pPr>
            <a:endParaRPr lang="ru-RU" sz="1600" dirty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>
            <a:lum bright="67000" contrast="-65000"/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7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6858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9. Добыча и утилизация попутного нефтяного газа в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295400"/>
            <a:ext cx="80772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добычи попутного нефтяного газа в России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Место России среди стран мира по объемам сжигания попутного нефтяного газа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Текущий размер штрафов в России за сверхнормативное сжигание попутного нефтяного газа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платежей российских нефтяных компаний за превышение лимитов выбросов в атмосферу при сжигании попутного газа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Способы утилизации попутного нефтяного газа, применяемые в России</a:t>
            </a:r>
          </a:p>
          <a:p>
            <a:pPr marL="182563" indent="-182563">
              <a:lnSpc>
                <a:spcPts val="22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22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Текущая ситуация в области утилизации попутного нефтяного газа в отдельных российских нефтяных компаниях</a:t>
            </a:r>
          </a:p>
          <a:p>
            <a:pPr>
              <a:defRPr/>
            </a:pPr>
            <a:endParaRPr lang="ru-RU" sz="2000" dirty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vestikavkaza.ru/upload/iblock/dfd/images_30.jpg"/>
          <p:cNvPicPr/>
          <p:nvPr/>
        </p:nvPicPr>
        <p:blipFill>
          <a:blip r:embed="rId3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latin typeface="+mn-lt"/>
              <a:cs typeface="+mn-cs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Лекция 8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457200" y="457200"/>
            <a:ext cx="8305800" cy="38100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144000" algn="just" eaLnBrk="0" hangingPunct="0">
              <a:lnSpc>
                <a:spcPts val="22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Тема 10. Современное состояние газовой отрасли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914400"/>
            <a:ext cx="8077200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Текущие тенденции мирового рынка газа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Место России среди стран мира по объемам запасов газа, место России среди стран мира по объемам добычи газа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Текущая ситуация на российском рынке газа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Ход реализации Энергетической стратегии в газовой промышленности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Структура газовой промышленности России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Состояние, перспективы и стратегические цели развития газовой промышленности России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ОАО «Газпром» и его организационная структура управления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Объемы и динамика экспорта газа, структура российского экспорта газа</a:t>
            </a:r>
          </a:p>
          <a:p>
            <a:pPr marL="182563" indent="-182563">
              <a:lnSpc>
                <a:spcPts val="1900"/>
              </a:lnSpc>
              <a:defRPr/>
            </a:pPr>
            <a:endParaRPr lang="ru-RU" sz="20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ts val="19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Последние изменения, произошедшие в деятельности российских компаний, занимающихся производством газа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400" y="6477000"/>
            <a:ext cx="8220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0" dirty="0" smtClean="0">
                <a:solidFill>
                  <a:srgbClr val="7F7F7F"/>
                </a:solidFill>
                <a:latin typeface="Calibri" pitchFamily="34" charset="0"/>
              </a:rPr>
              <a:t>http://ensconsult.com/ 	   		                           </a:t>
            </a:r>
            <a:r>
              <a:rPr lang="en-US" sz="1600" b="0" dirty="0" smtClean="0">
                <a:solidFill>
                  <a:srgbClr val="7F7F7F"/>
                </a:solidFill>
                <a:latin typeface="Calibri" pitchFamily="34" charset="0"/>
              </a:rPr>
              <a:t>energysconsult@gmail.ru</a:t>
            </a:r>
            <a:endParaRPr lang="ru-RU" sz="1600" b="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бразцы слайдов презентации">
  <a:themeElements>
    <a:clrScheme name="Образцы слайдов презентации 1">
      <a:dk1>
        <a:srgbClr val="000066"/>
      </a:dk1>
      <a:lt1>
        <a:srgbClr val="FFFFFF"/>
      </a:lt1>
      <a:dk2>
        <a:srgbClr val="006699"/>
      </a:dk2>
      <a:lt2>
        <a:srgbClr val="EEE378"/>
      </a:lt2>
      <a:accent1>
        <a:srgbClr val="69C828"/>
      </a:accent1>
      <a:accent2>
        <a:srgbClr val="E68B30"/>
      </a:accent2>
      <a:accent3>
        <a:srgbClr val="AAB8CA"/>
      </a:accent3>
      <a:accent4>
        <a:srgbClr val="DADADA"/>
      </a:accent4>
      <a:accent5>
        <a:srgbClr val="B9E0AC"/>
      </a:accent5>
      <a:accent6>
        <a:srgbClr val="D07D2A"/>
      </a:accent6>
      <a:hlink>
        <a:srgbClr val="0FAAE1"/>
      </a:hlink>
      <a:folHlink>
        <a:srgbClr val="547FEA"/>
      </a:folHlink>
    </a:clrScheme>
    <a:fontScheme name="2_Образцы слайдов презентаци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разцы слайдов презентации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разцы слайдов презентации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разцы слайдов презентации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24701</TotalTime>
  <Words>1121</Words>
  <Application>Microsoft Office PowerPoint</Application>
  <PresentationFormat>Экран (4:3)</PresentationFormat>
  <Paragraphs>222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Office Theme</vt:lpstr>
      <vt:lpstr>2_Образцы слайдов презентации</vt:lpstr>
      <vt:lpstr>Курс лекций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российского топливно-энергетического комплекса</dc:title>
  <dc:creator>Energysectorconsult</dc:creator>
  <cp:keywords>Энергетика, нефть, газ, уголь</cp:keywords>
  <cp:lastModifiedBy>Я2 Я2</cp:lastModifiedBy>
  <cp:revision>696</cp:revision>
  <dcterms:created xsi:type="dcterms:W3CDTF">2010-03-18T20:09:08Z</dcterms:created>
  <dcterms:modified xsi:type="dcterms:W3CDTF">2019-07-31T11:40:11Z</dcterms:modified>
</cp:coreProperties>
</file>